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317" r:id="rId3"/>
    <p:sldId id="314" r:id="rId4"/>
    <p:sldId id="31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928"/>
  </p:normalViewPr>
  <p:slideViewPr>
    <p:cSldViewPr snapToGrid="0" snapToObjects="1">
      <p:cViewPr varScale="1">
        <p:scale>
          <a:sx n="141" d="100"/>
          <a:sy n="14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635CC-CB80-A545-8006-DFE94B972DCD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9FBC-FE0D-B543-843A-962D91D09B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3742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</a:t>
            </a:r>
            <a:r>
              <a:rPr lang="da-DK" dirty="0" err="1"/>
              <a:t>givve</a:t>
            </a:r>
            <a:r>
              <a:rPr lang="da-DK" dirty="0"/>
              <a:t>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88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451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6166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9680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3406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505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889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31497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6547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ital bulle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0289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629905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05758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245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437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7945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14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84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2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11636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D581-DBEC-3D45-93A8-FD6C14AE9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E0B76-67A2-1B47-9A42-740522F75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3288-B71F-D649-AA4D-07030DAEB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B00C-E21E-4046-95A7-2E6BE001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524AB-7BA9-4C40-8B3A-6E37C7C0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677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881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7299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38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00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815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613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2230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 l="87000" t="81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5DBB7F76-8D5B-9F48-83E9-697979542337}" type="slidenum">
              <a:rPr lang="en-DK" smtClean="0"/>
              <a:t>‹#›</a:t>
            </a:fld>
            <a:endParaRPr lang="en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C90EEBC-703D-7F41-A137-E87A9CEE53DF}" type="datetimeFigureOut">
              <a:rPr lang="en-DK" smtClean="0"/>
              <a:t>25/11/2020</a:t>
            </a:fld>
            <a:endParaRPr lang="en-DK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7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>
          <p15:clr>
            <a:srgbClr val="F26B43"/>
          </p15:clr>
        </p15:guide>
        <p15:guide id="2" pos="7307">
          <p15:clr>
            <a:srgbClr val="F26B43"/>
          </p15:clr>
        </p15:guide>
        <p15:guide id="3" orient="horz" pos="391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pos="371">
          <p15:clr>
            <a:srgbClr val="F26B43"/>
          </p15:clr>
        </p15:guide>
        <p15:guide id="6" pos="7308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FF14-A039-1A4A-B4F0-1F8F6A94C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Preanalytical concerns for canine cfDNA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46AFA-D803-C947-BCA5-F1805639C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5302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2AAD30-8CD1-F940-89EF-4F5BDF2849C1}"/>
              </a:ext>
            </a:extLst>
          </p:cNvPr>
          <p:cNvSpPr/>
          <p:nvPr/>
        </p:nvSpPr>
        <p:spPr>
          <a:xfrm>
            <a:off x="4501661" y="3957718"/>
            <a:ext cx="2757268" cy="269981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43420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9114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862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ent Up Arrow 94">
            <a:extLst>
              <a:ext uri="{FF2B5EF4-FFF2-40B4-BE49-F238E27FC236}">
                <a16:creationId xmlns:a16="http://schemas.microsoft.com/office/drawing/2014/main" id="{1658D0BC-F823-D142-9B7F-2C266AD18AD7}"/>
              </a:ext>
            </a:extLst>
          </p:cNvPr>
          <p:cNvSpPr/>
          <p:nvPr/>
        </p:nvSpPr>
        <p:spPr>
          <a:xfrm rot="5400000">
            <a:off x="1976350" y="3802787"/>
            <a:ext cx="3762639" cy="1559063"/>
          </a:xfrm>
          <a:prstGeom prst="bentUpArrow">
            <a:avLst>
              <a:gd name="adj1" fmla="val 14400"/>
              <a:gd name="adj2" fmla="val 7215"/>
              <a:gd name="adj3" fmla="val 631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K" sz="1200" dirty="0"/>
              <a:t>24 mdr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926B7A-5C91-744B-87A5-CFDA871C47F5}"/>
              </a:ext>
            </a:extLst>
          </p:cNvPr>
          <p:cNvGrpSpPr/>
          <p:nvPr/>
        </p:nvGrpSpPr>
        <p:grpSpPr>
          <a:xfrm>
            <a:off x="3078138" y="1021369"/>
            <a:ext cx="8686953" cy="969121"/>
            <a:chOff x="3722107" y="879578"/>
            <a:chExt cx="7901651" cy="9691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AE3CAB-5C52-AC48-82C9-BE2CACBAF2C4}"/>
                </a:ext>
              </a:extLst>
            </p:cNvPr>
            <p:cNvSpPr/>
            <p:nvPr/>
          </p:nvSpPr>
          <p:spPr>
            <a:xfrm>
              <a:off x="3722108" y="879578"/>
              <a:ext cx="7901649" cy="23312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Hypotese 2-4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D3FC69-8252-0E40-BDA4-4DDBCE911219}"/>
                </a:ext>
              </a:extLst>
            </p:cNvPr>
            <p:cNvSpPr/>
            <p:nvPr/>
          </p:nvSpPr>
          <p:spPr>
            <a:xfrm>
              <a:off x="3722107" y="1109443"/>
              <a:ext cx="7901651" cy="7392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>
                  <a:solidFill>
                    <a:schemeClr val="tx1"/>
                  </a:solidFill>
                </a:rPr>
                <a:t>Centrifugér </a:t>
              </a:r>
            </a:p>
            <a:p>
              <a:pPr algn="ctr"/>
              <a:r>
                <a:rPr lang="en-DK" sz="1200" dirty="0">
                  <a:solidFill>
                    <a:schemeClr val="tx1"/>
                  </a:solidFill>
                </a:rPr>
                <a:t>16000 g  </a:t>
              </a:r>
            </a:p>
            <a:p>
              <a:pPr algn="ctr"/>
              <a:r>
                <a:rPr lang="en-DK" sz="1200" dirty="0">
                  <a:solidFill>
                    <a:schemeClr val="tx1"/>
                  </a:solidFill>
                </a:rPr>
                <a:t>10 min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7E23091-9923-5A4B-B85B-419D5D6B7567}"/>
              </a:ext>
            </a:extLst>
          </p:cNvPr>
          <p:cNvSpPr/>
          <p:nvPr/>
        </p:nvSpPr>
        <p:spPr>
          <a:xfrm>
            <a:off x="4637209" y="3088590"/>
            <a:ext cx="1546119" cy="2432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CBEE27-67F4-704C-AB8A-A366D39499B3}"/>
              </a:ext>
            </a:extLst>
          </p:cNvPr>
          <p:cNvSpPr/>
          <p:nvPr/>
        </p:nvSpPr>
        <p:spPr>
          <a:xfrm>
            <a:off x="4654200" y="3725774"/>
            <a:ext cx="1546119" cy="2249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485626-B27F-F140-8973-8EE8AA52DD9E}"/>
              </a:ext>
            </a:extLst>
          </p:cNvPr>
          <p:cNvSpPr/>
          <p:nvPr/>
        </p:nvSpPr>
        <p:spPr>
          <a:xfrm>
            <a:off x="4646680" y="4344115"/>
            <a:ext cx="1546119" cy="2249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EBA901-287C-074F-A5DE-021E93319F0E}"/>
              </a:ext>
            </a:extLst>
          </p:cNvPr>
          <p:cNvSpPr/>
          <p:nvPr/>
        </p:nvSpPr>
        <p:spPr>
          <a:xfrm>
            <a:off x="4654201" y="4968000"/>
            <a:ext cx="1529128" cy="2331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444C60-4959-894A-8BC8-F850816373F1}"/>
              </a:ext>
            </a:extLst>
          </p:cNvPr>
          <p:cNvGrpSpPr/>
          <p:nvPr/>
        </p:nvGrpSpPr>
        <p:grpSpPr>
          <a:xfrm>
            <a:off x="10121700" y="2247659"/>
            <a:ext cx="1643406" cy="3584420"/>
            <a:chOff x="9868660" y="2750247"/>
            <a:chExt cx="1643406" cy="35844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0178F7-A6C4-6242-9601-869816F2F114}"/>
                </a:ext>
              </a:extLst>
            </p:cNvPr>
            <p:cNvSpPr/>
            <p:nvPr/>
          </p:nvSpPr>
          <p:spPr>
            <a:xfrm>
              <a:off x="9868666" y="2750247"/>
              <a:ext cx="1643390" cy="22875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Hypotese 4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ADC741-A76D-394D-8D4E-283CD95465D6}"/>
                </a:ext>
              </a:extLst>
            </p:cNvPr>
            <p:cNvSpPr/>
            <p:nvPr/>
          </p:nvSpPr>
          <p:spPr>
            <a:xfrm>
              <a:off x="9868665" y="2978277"/>
              <a:ext cx="1643391" cy="2287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Frys ved -80˚C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94EA824-AD97-1847-A71C-FCC346BE93AF}"/>
                </a:ext>
              </a:extLst>
            </p:cNvPr>
            <p:cNvGrpSpPr/>
            <p:nvPr/>
          </p:nvGrpSpPr>
          <p:grpSpPr>
            <a:xfrm>
              <a:off x="9868660" y="3594492"/>
              <a:ext cx="1643406" cy="2740175"/>
              <a:chOff x="9868660" y="3545333"/>
              <a:chExt cx="1643406" cy="274017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1760ADC-B6EC-B844-AF40-C5EA8B08FF85}"/>
                  </a:ext>
                </a:extLst>
              </p:cNvPr>
              <p:cNvSpPr/>
              <p:nvPr/>
            </p:nvSpPr>
            <p:spPr>
              <a:xfrm>
                <a:off x="9868672" y="3545333"/>
                <a:ext cx="1643394" cy="22875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K" sz="1200" dirty="0">
                    <a:solidFill>
                      <a:schemeClr val="tx1"/>
                    </a:solidFill>
                  </a:rPr>
                  <a:t>Mål koncentration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2B2F859-51EE-A740-AC48-9CD8A48DB1BB}"/>
                  </a:ext>
                </a:extLst>
              </p:cNvPr>
              <p:cNvSpPr/>
              <p:nvPr/>
            </p:nvSpPr>
            <p:spPr>
              <a:xfrm>
                <a:off x="9868666" y="4173587"/>
                <a:ext cx="1643395" cy="2249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K" sz="1200" dirty="0">
                    <a:solidFill>
                      <a:schemeClr val="tx1"/>
                    </a:solidFill>
                  </a:rPr>
                  <a:t>Mål koncentration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F76BD83-E93E-1A46-BD6B-1453885499C3}"/>
                  </a:ext>
                </a:extLst>
              </p:cNvPr>
              <p:cNvSpPr/>
              <p:nvPr/>
            </p:nvSpPr>
            <p:spPr>
              <a:xfrm>
                <a:off x="9868668" y="5422427"/>
                <a:ext cx="1643394" cy="2249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K" sz="1200" dirty="0">
                    <a:solidFill>
                      <a:schemeClr val="tx1"/>
                    </a:solidFill>
                  </a:rPr>
                  <a:t>Mål koncentration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13F97D7-7C37-3C49-ADE8-8C653DDF33EC}"/>
                  </a:ext>
                </a:extLst>
              </p:cNvPr>
              <p:cNvSpPr/>
              <p:nvPr/>
            </p:nvSpPr>
            <p:spPr>
              <a:xfrm>
                <a:off x="9868660" y="6060590"/>
                <a:ext cx="1643391" cy="2249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K" sz="1200" dirty="0">
                    <a:solidFill>
                      <a:schemeClr val="tx1"/>
                    </a:solidFill>
                  </a:rPr>
                  <a:t>Mål koncentration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81ACFCD-2A8D-AA48-8C70-6FCD8C59ECD2}"/>
                  </a:ext>
                </a:extLst>
              </p:cNvPr>
              <p:cNvSpPr/>
              <p:nvPr/>
            </p:nvSpPr>
            <p:spPr>
              <a:xfrm>
                <a:off x="9868666" y="4798007"/>
                <a:ext cx="1643395" cy="22491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K" sz="1200" dirty="0">
                    <a:solidFill>
                      <a:schemeClr val="tx1"/>
                    </a:solidFill>
                  </a:rPr>
                  <a:t>Mål koncentration</a:t>
                </a:r>
              </a:p>
            </p:txBody>
          </p:sp>
        </p:grpSp>
        <p:sp>
          <p:nvSpPr>
            <p:cNvPr id="56" name="Down Arrow 55">
              <a:extLst>
                <a:ext uri="{FF2B5EF4-FFF2-40B4-BE49-F238E27FC236}">
                  <a16:creationId xmlns:a16="http://schemas.microsoft.com/office/drawing/2014/main" id="{36133777-E7CD-5848-8CAB-80773968B14F}"/>
                </a:ext>
              </a:extLst>
            </p:cNvPr>
            <p:cNvSpPr/>
            <p:nvPr/>
          </p:nvSpPr>
          <p:spPr>
            <a:xfrm>
              <a:off x="9868665" y="3207028"/>
              <a:ext cx="1643391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E7583684-40F2-2243-A8DB-94A9633B891D}"/>
                </a:ext>
              </a:extLst>
            </p:cNvPr>
            <p:cNvSpPr/>
            <p:nvPr/>
          </p:nvSpPr>
          <p:spPr>
            <a:xfrm>
              <a:off x="9868663" y="3831824"/>
              <a:ext cx="1643391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345A3563-3A14-854B-85EB-E111C396DDD9}"/>
                </a:ext>
              </a:extLst>
            </p:cNvPr>
            <p:cNvSpPr/>
            <p:nvPr/>
          </p:nvSpPr>
          <p:spPr>
            <a:xfrm>
              <a:off x="9868662" y="4447664"/>
              <a:ext cx="1643391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78804EB2-AF70-5644-9292-5910FF2053F6}"/>
                </a:ext>
              </a:extLst>
            </p:cNvPr>
            <p:cNvSpPr/>
            <p:nvPr/>
          </p:nvSpPr>
          <p:spPr>
            <a:xfrm>
              <a:off x="9868661" y="5071621"/>
              <a:ext cx="1643391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76CF6B3C-C3B4-764B-A7EE-7F3B3908FC02}"/>
                </a:ext>
              </a:extLst>
            </p:cNvPr>
            <p:cNvSpPr/>
            <p:nvPr/>
          </p:nvSpPr>
          <p:spPr>
            <a:xfrm>
              <a:off x="9868660" y="5703714"/>
              <a:ext cx="1643391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962185-606D-0D48-B174-A4253110A1D4}"/>
              </a:ext>
            </a:extLst>
          </p:cNvPr>
          <p:cNvGrpSpPr/>
          <p:nvPr/>
        </p:nvGrpSpPr>
        <p:grpSpPr>
          <a:xfrm>
            <a:off x="356907" y="2247659"/>
            <a:ext cx="2284891" cy="2334659"/>
            <a:chOff x="114580" y="834880"/>
            <a:chExt cx="2284891" cy="23346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5F965D-08B3-D94C-A6BA-6D8797FED43B}"/>
                </a:ext>
              </a:extLst>
            </p:cNvPr>
            <p:cNvSpPr/>
            <p:nvPr/>
          </p:nvSpPr>
          <p:spPr>
            <a:xfrm>
              <a:off x="646967" y="834880"/>
              <a:ext cx="1192403" cy="2331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Hypotese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E4D8BD-677F-F040-99B2-04DA9EDB4BDB}"/>
                </a:ext>
              </a:extLst>
            </p:cNvPr>
            <p:cNvSpPr/>
            <p:nvPr/>
          </p:nvSpPr>
          <p:spPr>
            <a:xfrm>
              <a:off x="114580" y="1468035"/>
              <a:ext cx="1035586" cy="7679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Centrifugér 16000 g  </a:t>
              </a:r>
            </a:p>
            <a:p>
              <a:r>
                <a:rPr lang="en-DK" sz="1200" dirty="0">
                  <a:solidFill>
                    <a:schemeClr val="tx1"/>
                  </a:solidFill>
                </a:rPr>
                <a:t>10 min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5AEE8B-108B-5040-9F5A-7B2418F8240A}"/>
                </a:ext>
              </a:extLst>
            </p:cNvPr>
            <p:cNvSpPr/>
            <p:nvPr/>
          </p:nvSpPr>
          <p:spPr>
            <a:xfrm>
              <a:off x="114580" y="1239071"/>
              <a:ext cx="1035586" cy="2287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Gruppe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6E770D-5267-9045-AA16-2E897027E27F}"/>
                </a:ext>
              </a:extLst>
            </p:cNvPr>
            <p:cNvSpPr/>
            <p:nvPr/>
          </p:nvSpPr>
          <p:spPr>
            <a:xfrm>
              <a:off x="1357749" y="1463523"/>
              <a:ext cx="1035586" cy="77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Centrifugér 12000 g  </a:t>
              </a:r>
            </a:p>
            <a:p>
              <a:r>
                <a:rPr lang="en-DK" sz="1200" dirty="0">
                  <a:solidFill>
                    <a:schemeClr val="tx1"/>
                  </a:solidFill>
                </a:rPr>
                <a:t>13 min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BDA614-2FB9-1F44-A67C-978B68B5183F}"/>
                </a:ext>
              </a:extLst>
            </p:cNvPr>
            <p:cNvSpPr/>
            <p:nvPr/>
          </p:nvSpPr>
          <p:spPr>
            <a:xfrm>
              <a:off x="1357749" y="1239071"/>
              <a:ext cx="1035586" cy="2287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Gruppe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333AB0-5E69-3646-91CE-399A57906583}"/>
                </a:ext>
              </a:extLst>
            </p:cNvPr>
            <p:cNvSpPr/>
            <p:nvPr/>
          </p:nvSpPr>
          <p:spPr>
            <a:xfrm>
              <a:off x="121234" y="2944622"/>
              <a:ext cx="2278237" cy="22491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>
                  <a:solidFill>
                    <a:schemeClr val="tx1"/>
                  </a:solidFill>
                </a:rPr>
                <a:t>Mål koncentration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7AAF2-3C8D-6B4C-ABDA-3F795313B803}"/>
                </a:ext>
              </a:extLst>
            </p:cNvPr>
            <p:cNvSpPr/>
            <p:nvPr/>
          </p:nvSpPr>
          <p:spPr>
            <a:xfrm>
              <a:off x="121234" y="2235998"/>
              <a:ext cx="2272101" cy="2886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Frys ved -80˚C</a:t>
              </a:r>
            </a:p>
          </p:txBody>
        </p:sp>
        <p:sp>
          <p:nvSpPr>
            <p:cNvPr id="63" name="Down Arrow 62">
              <a:extLst>
                <a:ext uri="{FF2B5EF4-FFF2-40B4-BE49-F238E27FC236}">
                  <a16:creationId xmlns:a16="http://schemas.microsoft.com/office/drawing/2014/main" id="{A84881A1-9D96-A047-A463-186CD2E180EA}"/>
                </a:ext>
              </a:extLst>
            </p:cNvPr>
            <p:cNvSpPr/>
            <p:nvPr/>
          </p:nvSpPr>
          <p:spPr>
            <a:xfrm>
              <a:off x="119870" y="2524686"/>
              <a:ext cx="2272947" cy="396042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D2500-6EB2-AA4A-9CE9-9F131A331384}"/>
              </a:ext>
            </a:extLst>
          </p:cNvPr>
          <p:cNvSpPr/>
          <p:nvPr/>
        </p:nvSpPr>
        <p:spPr>
          <a:xfrm>
            <a:off x="7384134" y="2247659"/>
            <a:ext cx="1392772" cy="2287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/>
              <a:t>Hypotese 3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555736-F499-BC42-ACD0-443EE97CBFDC}"/>
              </a:ext>
            </a:extLst>
          </p:cNvPr>
          <p:cNvGrpSpPr/>
          <p:nvPr/>
        </p:nvGrpSpPr>
        <p:grpSpPr>
          <a:xfrm>
            <a:off x="6839789" y="2651850"/>
            <a:ext cx="1249031" cy="696054"/>
            <a:chOff x="5945707" y="3141498"/>
            <a:chExt cx="1249031" cy="6960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2DD85-D2B4-4746-8D13-88493818A6F3}"/>
                </a:ext>
              </a:extLst>
            </p:cNvPr>
            <p:cNvSpPr/>
            <p:nvPr/>
          </p:nvSpPr>
          <p:spPr>
            <a:xfrm>
              <a:off x="5945707" y="3367617"/>
              <a:ext cx="1249031" cy="4699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Frys </a:t>
              </a:r>
              <a:r>
                <a:rPr lang="en-GB" sz="1200" dirty="0" err="1">
                  <a:solidFill>
                    <a:schemeClr val="tx1"/>
                  </a:solidFill>
                </a:rPr>
                <a:t>ved</a:t>
              </a:r>
              <a:r>
                <a:rPr lang="en-GB" sz="1200" dirty="0">
                  <a:solidFill>
                    <a:schemeClr val="tx1"/>
                  </a:solidFill>
                </a:rPr>
                <a:t> -80˚C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I std. </a:t>
              </a:r>
              <a:r>
                <a:rPr lang="en-GB" sz="1200" dirty="0" err="1">
                  <a:solidFill>
                    <a:schemeClr val="tx1"/>
                  </a:solidFill>
                </a:rPr>
                <a:t>cryorør</a:t>
              </a:r>
              <a:r>
                <a:rPr lang="en-GB" sz="1200" dirty="0">
                  <a:solidFill>
                    <a:schemeClr val="tx1"/>
                  </a:solidFill>
                </a:rPr>
                <a:t> </a:t>
              </a:r>
              <a:endParaRPr lang="en-DK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3B067E-295E-D74C-8D6A-0B3F4A5618CB}"/>
                </a:ext>
              </a:extLst>
            </p:cNvPr>
            <p:cNvSpPr/>
            <p:nvPr/>
          </p:nvSpPr>
          <p:spPr>
            <a:xfrm>
              <a:off x="5945707" y="3141498"/>
              <a:ext cx="1249031" cy="22491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Gruppe 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D5F986-A867-4244-A5AD-9234FC7CA22F}"/>
              </a:ext>
            </a:extLst>
          </p:cNvPr>
          <p:cNvGrpSpPr/>
          <p:nvPr/>
        </p:nvGrpSpPr>
        <p:grpSpPr>
          <a:xfrm>
            <a:off x="8285103" y="2653052"/>
            <a:ext cx="1249031" cy="694852"/>
            <a:chOff x="7589106" y="3141498"/>
            <a:chExt cx="1249031" cy="69485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58F5E3-0E31-A14F-978F-39E16CC194F6}"/>
                </a:ext>
              </a:extLst>
            </p:cNvPr>
            <p:cNvSpPr/>
            <p:nvPr/>
          </p:nvSpPr>
          <p:spPr>
            <a:xfrm>
              <a:off x="7589106" y="3366415"/>
              <a:ext cx="1249031" cy="4699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Frys </a:t>
              </a:r>
              <a:r>
                <a:rPr lang="en-GB" sz="1200" dirty="0" err="1">
                  <a:solidFill>
                    <a:schemeClr val="tx1"/>
                  </a:solidFill>
                </a:rPr>
                <a:t>ved</a:t>
              </a:r>
              <a:r>
                <a:rPr lang="en-GB" sz="1200" dirty="0">
                  <a:solidFill>
                    <a:schemeClr val="tx1"/>
                  </a:solidFill>
                </a:rPr>
                <a:t> -80˚C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I </a:t>
              </a:r>
              <a:r>
                <a:rPr lang="en-GB" sz="1200" dirty="0" err="1">
                  <a:solidFill>
                    <a:schemeClr val="tx1"/>
                  </a:solidFill>
                </a:rPr>
                <a:t>LoBind</a:t>
              </a:r>
              <a:r>
                <a:rPr lang="en-GB" sz="1200" dirty="0">
                  <a:solidFill>
                    <a:schemeClr val="tx1"/>
                  </a:solidFill>
                </a:rPr>
                <a:t> </a:t>
              </a:r>
              <a:r>
                <a:rPr lang="en-GB" sz="1200" dirty="0" err="1">
                  <a:solidFill>
                    <a:schemeClr val="tx1"/>
                  </a:solidFill>
                </a:rPr>
                <a:t>rør</a:t>
              </a:r>
              <a:r>
                <a:rPr lang="en-GB" sz="1200" dirty="0">
                  <a:solidFill>
                    <a:schemeClr val="tx1"/>
                  </a:solidFill>
                </a:rPr>
                <a:t> </a:t>
              </a:r>
              <a:endParaRPr lang="en-DK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A168D0-3F62-8E42-9E6C-9243C4A0260A}"/>
                </a:ext>
              </a:extLst>
            </p:cNvPr>
            <p:cNvSpPr/>
            <p:nvPr/>
          </p:nvSpPr>
          <p:spPr>
            <a:xfrm>
              <a:off x="7589106" y="3141498"/>
              <a:ext cx="1249031" cy="2261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Gruppe 2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A21921F-C119-B244-8E2F-E586CE9D63D8}"/>
              </a:ext>
            </a:extLst>
          </p:cNvPr>
          <p:cNvSpPr/>
          <p:nvPr/>
        </p:nvSpPr>
        <p:spPr>
          <a:xfrm>
            <a:off x="6812973" y="3732155"/>
            <a:ext cx="2694335" cy="218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1120E7F2-3658-3641-882E-3F57E01BC3FF}"/>
              </a:ext>
            </a:extLst>
          </p:cNvPr>
          <p:cNvSpPr/>
          <p:nvPr/>
        </p:nvSpPr>
        <p:spPr>
          <a:xfrm>
            <a:off x="6839799" y="3331796"/>
            <a:ext cx="2694335" cy="388431"/>
          </a:xfrm>
          <a:prstGeom prst="downArrow">
            <a:avLst>
              <a:gd name="adj1" fmla="val 100000"/>
              <a:gd name="adj2" fmla="val 4432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/>
              <a:t>1 uge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9C05B6D-908A-2F45-A3FE-C2D788324725}"/>
              </a:ext>
            </a:extLst>
          </p:cNvPr>
          <p:cNvGrpSpPr/>
          <p:nvPr/>
        </p:nvGrpSpPr>
        <p:grpSpPr>
          <a:xfrm>
            <a:off x="3516063" y="2702388"/>
            <a:ext cx="1129206" cy="2500971"/>
            <a:chOff x="3196960" y="3165287"/>
            <a:chExt cx="1129206" cy="2500971"/>
          </a:xfrm>
        </p:grpSpPr>
        <p:sp>
          <p:nvSpPr>
            <p:cNvPr id="82" name="Bent Up Arrow 81">
              <a:extLst>
                <a:ext uri="{FF2B5EF4-FFF2-40B4-BE49-F238E27FC236}">
                  <a16:creationId xmlns:a16="http://schemas.microsoft.com/office/drawing/2014/main" id="{C1D5EA91-ABCB-804D-B487-FBD1911B3B46}"/>
                </a:ext>
              </a:extLst>
            </p:cNvPr>
            <p:cNvSpPr/>
            <p:nvPr/>
          </p:nvSpPr>
          <p:spPr>
            <a:xfrm rot="5400000">
              <a:off x="3757700" y="3239238"/>
              <a:ext cx="626848" cy="478946"/>
            </a:xfrm>
            <a:prstGeom prst="bentUpArrow">
              <a:avLst>
                <a:gd name="adj1" fmla="val 50000"/>
                <a:gd name="adj2" fmla="val 25265"/>
                <a:gd name="adj3" fmla="val 13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1 uge</a:t>
              </a:r>
            </a:p>
          </p:txBody>
        </p:sp>
        <p:sp>
          <p:nvSpPr>
            <p:cNvPr id="83" name="Bent Up Arrow 82">
              <a:extLst>
                <a:ext uri="{FF2B5EF4-FFF2-40B4-BE49-F238E27FC236}">
                  <a16:creationId xmlns:a16="http://schemas.microsoft.com/office/drawing/2014/main" id="{0D60E590-5B56-5F45-80F2-93F15A01163A}"/>
                </a:ext>
              </a:extLst>
            </p:cNvPr>
            <p:cNvSpPr/>
            <p:nvPr/>
          </p:nvSpPr>
          <p:spPr>
            <a:xfrm rot="5400000">
              <a:off x="3356405" y="3430603"/>
              <a:ext cx="1233618" cy="705904"/>
            </a:xfrm>
            <a:prstGeom prst="bentUpArrow">
              <a:avLst>
                <a:gd name="adj1" fmla="val 30139"/>
                <a:gd name="adj2" fmla="val 14983"/>
                <a:gd name="adj3" fmla="val 13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/>
                <a:t>2 mdr</a:t>
              </a:r>
            </a:p>
          </p:txBody>
        </p:sp>
        <p:sp>
          <p:nvSpPr>
            <p:cNvPr id="84" name="Bent Up Arrow 83">
              <a:extLst>
                <a:ext uri="{FF2B5EF4-FFF2-40B4-BE49-F238E27FC236}">
                  <a16:creationId xmlns:a16="http://schemas.microsoft.com/office/drawing/2014/main" id="{E7238E83-666F-FC42-81E8-8014F27CDA7A}"/>
                </a:ext>
              </a:extLst>
            </p:cNvPr>
            <p:cNvSpPr/>
            <p:nvPr/>
          </p:nvSpPr>
          <p:spPr>
            <a:xfrm rot="5400000">
              <a:off x="2930838" y="3649947"/>
              <a:ext cx="1863054" cy="893735"/>
            </a:xfrm>
            <a:prstGeom prst="bentUpArrow">
              <a:avLst>
                <a:gd name="adj1" fmla="val 22862"/>
                <a:gd name="adj2" fmla="val 11605"/>
                <a:gd name="adj3" fmla="val 1004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/>
                <a:t>6 mdr</a:t>
              </a:r>
            </a:p>
          </p:txBody>
        </p:sp>
        <p:sp>
          <p:nvSpPr>
            <p:cNvPr id="85" name="Bent Up Arrow 84">
              <a:extLst>
                <a:ext uri="{FF2B5EF4-FFF2-40B4-BE49-F238E27FC236}">
                  <a16:creationId xmlns:a16="http://schemas.microsoft.com/office/drawing/2014/main" id="{E86D8909-80CC-9646-A795-F01EB7A1456B}"/>
                </a:ext>
              </a:extLst>
            </p:cNvPr>
            <p:cNvSpPr/>
            <p:nvPr/>
          </p:nvSpPr>
          <p:spPr>
            <a:xfrm rot="5400000">
              <a:off x="2507044" y="3855203"/>
              <a:ext cx="2500971" cy="1121139"/>
            </a:xfrm>
            <a:prstGeom prst="bentUpArrow">
              <a:avLst>
                <a:gd name="adj1" fmla="val 19582"/>
                <a:gd name="adj2" fmla="val 9843"/>
                <a:gd name="adj3" fmla="val 1004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/>
                <a:t>12 mdr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8545E28-2D02-DD4A-A0D4-31B71DC77210}"/>
              </a:ext>
            </a:extLst>
          </p:cNvPr>
          <p:cNvSpPr/>
          <p:nvPr/>
        </p:nvSpPr>
        <p:spPr>
          <a:xfrm>
            <a:off x="4670000" y="5589464"/>
            <a:ext cx="1529128" cy="23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2C3EAC-D888-EE45-ACBB-716C9878F4E5}"/>
              </a:ext>
            </a:extLst>
          </p:cNvPr>
          <p:cNvSpPr/>
          <p:nvPr/>
        </p:nvSpPr>
        <p:spPr>
          <a:xfrm>
            <a:off x="4654200" y="6230513"/>
            <a:ext cx="1538600" cy="2331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200" dirty="0">
                <a:solidFill>
                  <a:schemeClr val="tx1"/>
                </a:solidFill>
              </a:rPr>
              <a:t>Mål koncentration</a:t>
            </a:r>
          </a:p>
        </p:txBody>
      </p:sp>
      <p:sp>
        <p:nvSpPr>
          <p:cNvPr id="94" name="Bent Up Arrow 93">
            <a:extLst>
              <a:ext uri="{FF2B5EF4-FFF2-40B4-BE49-F238E27FC236}">
                <a16:creationId xmlns:a16="http://schemas.microsoft.com/office/drawing/2014/main" id="{D01CF61B-1CE5-764B-9830-832A77D227AC}"/>
              </a:ext>
            </a:extLst>
          </p:cNvPr>
          <p:cNvSpPr/>
          <p:nvPr/>
        </p:nvSpPr>
        <p:spPr>
          <a:xfrm rot="5400000">
            <a:off x="2414429" y="3587767"/>
            <a:ext cx="3126538" cy="1353004"/>
          </a:xfrm>
          <a:prstGeom prst="bentUpArrow">
            <a:avLst>
              <a:gd name="adj1" fmla="val 16061"/>
              <a:gd name="adj2" fmla="val 7957"/>
              <a:gd name="adj3" fmla="val 85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K" sz="1200" dirty="0"/>
              <a:t>18 mdr</a:t>
            </a:r>
          </a:p>
        </p:txBody>
      </p:sp>
      <p:sp>
        <p:nvSpPr>
          <p:cNvPr id="96" name="Bent Up Arrow 95">
            <a:extLst>
              <a:ext uri="{FF2B5EF4-FFF2-40B4-BE49-F238E27FC236}">
                <a16:creationId xmlns:a16="http://schemas.microsoft.com/office/drawing/2014/main" id="{CDA54200-9228-4743-8E6C-7E41436F51F1}"/>
              </a:ext>
            </a:extLst>
          </p:cNvPr>
          <p:cNvSpPr/>
          <p:nvPr/>
        </p:nvSpPr>
        <p:spPr>
          <a:xfrm rot="10800000">
            <a:off x="1401185" y="378901"/>
            <a:ext cx="1676949" cy="1832171"/>
          </a:xfrm>
          <a:prstGeom prst="bentUpArrow">
            <a:avLst>
              <a:gd name="adj1" fmla="val 14072"/>
              <a:gd name="adj2" fmla="val 7028"/>
              <a:gd name="adj3" fmla="val 4741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20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07347C-8E70-914B-8BF8-5B52BB273633}"/>
              </a:ext>
            </a:extLst>
          </p:cNvPr>
          <p:cNvGrpSpPr/>
          <p:nvPr/>
        </p:nvGrpSpPr>
        <p:grpSpPr>
          <a:xfrm>
            <a:off x="3078135" y="378901"/>
            <a:ext cx="8686951" cy="621693"/>
            <a:chOff x="5857655" y="334393"/>
            <a:chExt cx="1910636" cy="6216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7FC299-97D7-3E4F-B4B7-0E2B1B09BAF6}"/>
                </a:ext>
              </a:extLst>
            </p:cNvPr>
            <p:cNvSpPr/>
            <p:nvPr/>
          </p:nvSpPr>
          <p:spPr>
            <a:xfrm>
              <a:off x="5857655" y="334393"/>
              <a:ext cx="1910636" cy="2331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K2-EDTA </a:t>
              </a:r>
              <a:r>
                <a:rPr lang="en-GB" sz="1200" dirty="0" err="1">
                  <a:solidFill>
                    <a:schemeClr val="bg1"/>
                  </a:solidFill>
                </a:rPr>
                <a:t>blod</a:t>
              </a:r>
              <a:endParaRPr lang="en-DK" sz="1200" dirty="0">
                <a:solidFill>
                  <a:schemeClr val="bg1"/>
                </a:solidFill>
              </a:endParaRPr>
            </a:p>
          </p:txBody>
        </p:sp>
        <p:sp>
          <p:nvSpPr>
            <p:cNvPr id="97" name="Down Arrow 96">
              <a:extLst>
                <a:ext uri="{FF2B5EF4-FFF2-40B4-BE49-F238E27FC236}">
                  <a16:creationId xmlns:a16="http://schemas.microsoft.com/office/drawing/2014/main" id="{3E6E52B7-1CF8-BB42-8932-0730E4AAD115}"/>
                </a:ext>
              </a:extLst>
            </p:cNvPr>
            <p:cNvSpPr/>
            <p:nvPr/>
          </p:nvSpPr>
          <p:spPr>
            <a:xfrm>
              <a:off x="5857655" y="567655"/>
              <a:ext cx="1910636" cy="388431"/>
            </a:xfrm>
            <a:prstGeom prst="downArrow">
              <a:avLst>
                <a:gd name="adj1" fmla="val 100000"/>
                <a:gd name="adj2" fmla="val 4432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218878-2CC0-BB41-BB43-C3F90A8975D0}"/>
              </a:ext>
            </a:extLst>
          </p:cNvPr>
          <p:cNvGrpSpPr/>
          <p:nvPr/>
        </p:nvGrpSpPr>
        <p:grpSpPr>
          <a:xfrm>
            <a:off x="3078138" y="2247659"/>
            <a:ext cx="3122181" cy="454864"/>
            <a:chOff x="3698108" y="3353486"/>
            <a:chExt cx="1442573" cy="4548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0FB967-8B58-FF4B-BAA7-A97987E31B3B}"/>
                </a:ext>
              </a:extLst>
            </p:cNvPr>
            <p:cNvSpPr/>
            <p:nvPr/>
          </p:nvSpPr>
          <p:spPr>
            <a:xfrm>
              <a:off x="3698110" y="3353486"/>
              <a:ext cx="1442571" cy="2287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sz="1200" dirty="0"/>
                <a:t>Hypotese 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6FF7A4-F38A-2A4C-8B3C-2E99C2F665FD}"/>
                </a:ext>
              </a:extLst>
            </p:cNvPr>
            <p:cNvSpPr/>
            <p:nvPr/>
          </p:nvSpPr>
          <p:spPr>
            <a:xfrm>
              <a:off x="3698108" y="3582237"/>
              <a:ext cx="1442571" cy="2261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sz="1200" dirty="0">
                  <a:solidFill>
                    <a:schemeClr val="tx1"/>
                  </a:solidFill>
                </a:rPr>
                <a:t>Frys ved -80˚C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3082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dog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dog" id="{D8CBFD37-F229-B84C-B7DA-7083DA1D1C1C}" vid="{02696F20-5FF2-154B-9837-B54CFCFCCD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Theme_dog</Template>
  <TotalTime>47</TotalTime>
  <Words>433</Words>
  <Application>Microsoft Macintosh PowerPoint</Application>
  <PresentationFormat>Widescreen</PresentationFormat>
  <Paragraphs>79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Microsoft New Tai Lue</vt:lpstr>
      <vt:lpstr>Theme_dog</vt:lpstr>
      <vt:lpstr>Preanalytical concerns for canine cfDNA </vt:lpstr>
      <vt:lpstr>Cell-free DNA</vt:lpstr>
      <vt:lpstr>ctDNA study - Aim</vt:lpstr>
      <vt:lpstr>ctDNA –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Preanalytical concerns for canine cfDNA </dc:title>
  <dc:creator>Sophie Emilie Søborg Agger</dc:creator>
  <cp:lastModifiedBy>Sophie Emilie Søborg Agger</cp:lastModifiedBy>
  <cp:revision>1</cp:revision>
  <dcterms:created xsi:type="dcterms:W3CDTF">2020-11-25T11:09:59Z</dcterms:created>
  <dcterms:modified xsi:type="dcterms:W3CDTF">2020-11-25T11:57:15Z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2020-11-25T11:10:01Z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5ed2a78b-806b-4304-8511-954f66b178d2</vt:lpwstr>
  </property>
  <property fmtid="{D5CDD505-2E9C-101B-9397-08002B2CF9AE}" pid="8" name="MSIP_Label_6a2630e2-1ac5-455e-8217-0156b1936a76_ContentBits">
    <vt:lpwstr>0</vt:lpwstr>
  </property>
</Properties>
</file>